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0"/>
  </p:handoutMasterIdLst>
  <p:sldIdLst>
    <p:sldId id="291" r:id="rId2"/>
    <p:sldId id="363" r:id="rId3"/>
    <p:sldId id="258" r:id="rId4"/>
    <p:sldId id="369" r:id="rId5"/>
    <p:sldId id="357" r:id="rId6"/>
    <p:sldId id="328" r:id="rId7"/>
    <p:sldId id="364" r:id="rId8"/>
    <p:sldId id="365" r:id="rId9"/>
    <p:sldId id="329" r:id="rId10"/>
    <p:sldId id="368" r:id="rId11"/>
    <p:sldId id="370" r:id="rId12"/>
    <p:sldId id="371" r:id="rId13"/>
    <p:sldId id="372" r:id="rId14"/>
    <p:sldId id="367" r:id="rId15"/>
    <p:sldId id="349" r:id="rId16"/>
    <p:sldId id="276" r:id="rId17"/>
    <p:sldId id="278" r:id="rId18"/>
    <p:sldId id="366" r:id="rId19"/>
  </p:sldIdLst>
  <p:sldSz cx="9144000" cy="6858000" type="letter"/>
  <p:notesSz cx="9313863" cy="6858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8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542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75263" y="0"/>
            <a:ext cx="4037012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33FCD8-D039-4BDF-A305-DBEED360F3BE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4035425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75263" y="6513513"/>
            <a:ext cx="4037012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8E7EE-D6D8-47A5-938A-BAF9ACBC575F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E60BD-163F-43F7-834B-5DC0A652F88C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E60BD-163F-43F7-834B-5DC0A652F88C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E60BD-163F-43F7-834B-5DC0A652F88C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E60BD-163F-43F7-834B-5DC0A652F88C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E60BD-163F-43F7-834B-5DC0A652F88C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E60BD-163F-43F7-834B-5DC0A652F88C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E60BD-163F-43F7-834B-5DC0A652F88C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E60BD-163F-43F7-834B-5DC0A652F88C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E60BD-163F-43F7-834B-5DC0A652F88C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E60BD-163F-43F7-834B-5DC0A652F88C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E60BD-163F-43F7-834B-5DC0A652F88C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7DE60BD-163F-43F7-834B-5DC0A652F88C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C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1435608" y="476672"/>
            <a:ext cx="7498080" cy="1656184"/>
          </a:xfrm>
        </p:spPr>
        <p:txBody>
          <a:bodyPr>
            <a:normAutofit/>
          </a:bodyPr>
          <a:lstStyle/>
          <a:p>
            <a:pPr algn="ctr"/>
            <a:r>
              <a:rPr lang="es-CR" dirty="0" smtClean="0"/>
              <a:t/>
            </a:r>
            <a:br>
              <a:rPr lang="es-CR" dirty="0" smtClean="0"/>
            </a:br>
            <a:endParaRPr lang="es-CR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1187624" y="260648"/>
            <a:ext cx="7746064" cy="64087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es-CR" sz="4500" dirty="0" smtClean="0"/>
          </a:p>
          <a:p>
            <a:pPr lvl="0" algn="ctr">
              <a:buNone/>
            </a:pPr>
            <a:endParaRPr lang="es-CR" sz="2800" dirty="0" smtClean="0"/>
          </a:p>
          <a:p>
            <a:pPr algn="ctr">
              <a:buNone/>
            </a:pPr>
            <a:endParaRPr lang="es-CR" sz="96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PY" sz="9600" i="1" dirty="0" smtClean="0">
                <a:latin typeface="Arial" pitchFamily="34" charset="0"/>
                <a:cs typeface="Arial" pitchFamily="34" charset="0"/>
              </a:rPr>
              <a:t>Curso Internacional d</a:t>
            </a:r>
            <a:r>
              <a:rPr lang="es-CR" sz="9600" i="1" dirty="0" smtClean="0">
                <a:latin typeface="Arial" pitchFamily="34" charset="0"/>
                <a:cs typeface="Arial" pitchFamily="34" charset="0"/>
              </a:rPr>
              <a:t>e Alta Formación 2014</a:t>
            </a:r>
          </a:p>
          <a:p>
            <a:pPr algn="ctr">
              <a:buNone/>
            </a:pPr>
            <a:r>
              <a:rPr lang="es-CR" sz="9600" i="1" dirty="0" smtClean="0">
                <a:latin typeface="Arial" pitchFamily="34" charset="0"/>
                <a:cs typeface="Arial" pitchFamily="34" charset="0"/>
              </a:rPr>
              <a:t>SEGOB y CONAPRED</a:t>
            </a:r>
            <a:endParaRPr lang="es-CR" sz="96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CR" sz="9600" i="1" dirty="0" smtClean="0">
                <a:latin typeface="Arial" pitchFamily="34" charset="0"/>
                <a:cs typeface="Arial" pitchFamily="34" charset="0"/>
              </a:rPr>
              <a:t>México, 29 y 30 de</a:t>
            </a:r>
            <a:r>
              <a:rPr lang="es-CR" sz="9600" i="1" dirty="0" smtClean="0">
                <a:latin typeface="Arial" pitchFamily="34" charset="0"/>
                <a:cs typeface="Arial" pitchFamily="34" charset="0"/>
              </a:rPr>
              <a:t> setiembre, </a:t>
            </a:r>
            <a:r>
              <a:rPr lang="es-CR" sz="9600" i="1" dirty="0" smtClean="0">
                <a:latin typeface="Arial" pitchFamily="34" charset="0"/>
                <a:cs typeface="Arial" pitchFamily="34" charset="0"/>
              </a:rPr>
              <a:t>2014</a:t>
            </a:r>
          </a:p>
          <a:p>
            <a:pPr algn="ctr">
              <a:buNone/>
            </a:pPr>
            <a:endParaRPr lang="es-CR" sz="12800" i="1" dirty="0" smtClean="0"/>
          </a:p>
          <a:p>
            <a:pPr lvl="0" algn="ctr">
              <a:buNone/>
            </a:pPr>
            <a:r>
              <a:rPr lang="es-PY" sz="14800" b="1" i="1" dirty="0" smtClean="0">
                <a:solidFill>
                  <a:schemeClr val="accent2">
                    <a:lumMod val="75000"/>
                  </a:schemeClr>
                </a:solidFill>
              </a:rPr>
              <a:t>Medidas para cerrar brechas de desigualdad:</a:t>
            </a:r>
          </a:p>
          <a:p>
            <a:pPr lvl="0" algn="ctr">
              <a:buNone/>
            </a:pPr>
            <a:r>
              <a:rPr lang="es-PY" sz="14800" b="1" i="1" dirty="0" smtClean="0">
                <a:solidFill>
                  <a:schemeClr val="accent2">
                    <a:lumMod val="75000"/>
                  </a:schemeClr>
                </a:solidFill>
              </a:rPr>
              <a:t>“Igualdad y no discriminación </a:t>
            </a:r>
          </a:p>
          <a:p>
            <a:pPr lvl="0" algn="ctr">
              <a:buNone/>
            </a:pPr>
            <a:r>
              <a:rPr lang="es-PY" sz="14800" b="1" i="1" dirty="0" smtClean="0">
                <a:solidFill>
                  <a:schemeClr val="accent2">
                    <a:lumMod val="75000"/>
                  </a:schemeClr>
                </a:solidFill>
              </a:rPr>
              <a:t>como horizonte”</a:t>
            </a:r>
            <a:endParaRPr lang="es-CR" sz="14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>
              <a:buNone/>
            </a:pPr>
            <a:endParaRPr lang="es-CR" sz="9800" i="1" dirty="0" smtClean="0"/>
          </a:p>
          <a:p>
            <a:pPr algn="r">
              <a:buNone/>
            </a:pPr>
            <a:r>
              <a:rPr lang="es-CR" sz="9600" i="1" dirty="0" smtClean="0"/>
              <a:t>Isabel Torres García</a:t>
            </a:r>
          </a:p>
          <a:p>
            <a:pPr algn="r">
              <a:buNone/>
            </a:pPr>
            <a:r>
              <a:rPr lang="es-CR" sz="9600" i="1" dirty="0" smtClean="0"/>
              <a:t>Especialista derechos humanos de las </a:t>
            </a:r>
            <a:r>
              <a:rPr lang="es-CR" sz="9600" i="1" dirty="0" smtClean="0"/>
              <a:t>mujeres </a:t>
            </a:r>
          </a:p>
          <a:p>
            <a:pPr algn="r">
              <a:buNone/>
            </a:pPr>
            <a:r>
              <a:rPr lang="es-CR" sz="9600" i="1" dirty="0" smtClean="0"/>
              <a:t>e igualdad de género</a:t>
            </a:r>
            <a:endParaRPr lang="es-CR" sz="9600" i="1" dirty="0" smtClean="0"/>
          </a:p>
          <a:p>
            <a:pPr algn="r">
              <a:buNone/>
            </a:pPr>
            <a:r>
              <a:rPr lang="es-CR" sz="10000" i="1" dirty="0" smtClean="0"/>
              <a:t>Centro de Estudios en Derechos </a:t>
            </a:r>
          </a:p>
          <a:p>
            <a:pPr algn="r">
              <a:buNone/>
            </a:pPr>
            <a:endParaRPr lang="es-CR" sz="9800" i="1" dirty="0" smtClean="0"/>
          </a:p>
          <a:p>
            <a:pPr algn="r">
              <a:buNone/>
            </a:pPr>
            <a:endParaRPr lang="es-CR" sz="9800" i="1" dirty="0" smtClean="0"/>
          </a:p>
          <a:p>
            <a:pPr algn="r">
              <a:buNone/>
            </a:pPr>
            <a:endParaRPr lang="es-CR" sz="9800" i="1" dirty="0" smtClean="0"/>
          </a:p>
        </p:txBody>
      </p:sp>
      <p:pic>
        <p:nvPicPr>
          <p:cNvPr id="4" name="2 Imagen" descr="CED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5949280"/>
            <a:ext cx="1414896" cy="595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332656"/>
            <a:ext cx="7242008" cy="576064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Políticas públicas para igualdad y no discriminación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268760"/>
            <a:ext cx="7818072" cy="5400600"/>
          </a:xfrm>
        </p:spPr>
        <p:txBody>
          <a:bodyPr>
            <a:normAutofit fontScale="92500" lnSpcReduction="20000"/>
          </a:bodyPr>
          <a:lstStyle/>
          <a:p>
            <a:r>
              <a:rPr lang="es-CR" dirty="0" smtClean="0"/>
              <a:t>Condiciones para su éxito </a:t>
            </a:r>
            <a:r>
              <a:rPr lang="es-CR" sz="2600" dirty="0" smtClean="0"/>
              <a:t>(García Prince):</a:t>
            </a:r>
          </a:p>
          <a:p>
            <a:pPr lvl="1"/>
            <a:r>
              <a:rPr lang="es-MX" dirty="0" smtClean="0"/>
              <a:t>Un contenido que explicite los resultados o productos (</a:t>
            </a:r>
            <a:r>
              <a:rPr lang="es-MX" i="1" dirty="0" err="1" smtClean="0"/>
              <a:t>out</a:t>
            </a:r>
            <a:r>
              <a:rPr lang="es-MX" i="1" dirty="0" smtClean="0"/>
              <a:t> comes</a:t>
            </a:r>
            <a:r>
              <a:rPr lang="es-MX" dirty="0" smtClean="0"/>
              <a:t>) y los principios sobre los que se </a:t>
            </a:r>
            <a:r>
              <a:rPr lang="es-MX" dirty="0" smtClean="0"/>
              <a:t>sustenta,  en </a:t>
            </a:r>
            <a:r>
              <a:rPr lang="es-MX" dirty="0" smtClean="0"/>
              <a:t>este caso, derechos </a:t>
            </a:r>
            <a:r>
              <a:rPr lang="es-MX" dirty="0" smtClean="0"/>
              <a:t>humanos-igualdad </a:t>
            </a:r>
            <a:r>
              <a:rPr lang="es-MX" dirty="0" smtClean="0"/>
              <a:t>y no </a:t>
            </a:r>
            <a:r>
              <a:rPr lang="es-MX" dirty="0" smtClean="0"/>
              <a:t>discriminación.</a:t>
            </a:r>
            <a:endParaRPr lang="es-CR" dirty="0" smtClean="0"/>
          </a:p>
          <a:p>
            <a:pPr lvl="1"/>
            <a:r>
              <a:rPr lang="es-MX" dirty="0" smtClean="0"/>
              <a:t>Un elemento programático que especifique en forma estructurada las acciones que corresponden a los propósitos de la política (planes).</a:t>
            </a:r>
            <a:endParaRPr lang="es-CR" dirty="0" smtClean="0"/>
          </a:p>
          <a:p>
            <a:pPr lvl="1"/>
            <a:r>
              <a:rPr lang="es-MX" dirty="0" smtClean="0"/>
              <a:t>Un factor de coerción referido a la autoridad legal que inviste al actor gubernamental actuante.</a:t>
            </a:r>
            <a:endParaRPr lang="es-CR" dirty="0" smtClean="0"/>
          </a:p>
          <a:p>
            <a:pPr lvl="1"/>
            <a:r>
              <a:rPr lang="es-MX" dirty="0" smtClean="0"/>
              <a:t>Una orientación normativa que exprese las finalidades que no pueden dejarse de asumir.</a:t>
            </a:r>
            <a:endParaRPr lang="es-CR" dirty="0" smtClean="0"/>
          </a:p>
          <a:p>
            <a:pPr lvl="1"/>
            <a:r>
              <a:rPr lang="es-MX" dirty="0" smtClean="0"/>
              <a:t>Una competencia social y programática definida para los distintos ámbitos que componen el campo de la acción gubernamental (las instituciones).</a:t>
            </a:r>
            <a:endParaRPr lang="es-CR" dirty="0" smtClean="0"/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792088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Políticas públicas para igualdad y no discriminación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268760"/>
            <a:ext cx="7818072" cy="5400600"/>
          </a:xfrm>
        </p:spPr>
        <p:txBody>
          <a:bodyPr>
            <a:normAutofit fontScale="92500"/>
          </a:bodyPr>
          <a:lstStyle/>
          <a:p>
            <a:r>
              <a:rPr lang="es-MX" sz="3400" dirty="0" err="1" smtClean="0"/>
              <a:t>Transversalizar</a:t>
            </a:r>
            <a:r>
              <a:rPr lang="es-MX" sz="3400" dirty="0" smtClean="0"/>
              <a:t> esa perspectiva significa incluir </a:t>
            </a:r>
            <a:r>
              <a:rPr lang="es-MX" sz="3400" dirty="0" smtClean="0"/>
              <a:t>la igualdad y la no discriminación, en la </a:t>
            </a:r>
            <a:r>
              <a:rPr lang="es-MX" sz="3400" i="1" dirty="0" smtClean="0"/>
              <a:t>corriente principal de la toma de decisiones y de la acción </a:t>
            </a:r>
            <a:r>
              <a:rPr lang="es-MX" sz="3400" i="1" dirty="0" smtClean="0"/>
              <a:t>estatal</a:t>
            </a:r>
            <a:r>
              <a:rPr lang="es-MX" sz="3400" dirty="0" smtClean="0"/>
              <a:t>. </a:t>
            </a:r>
            <a:r>
              <a:rPr lang="es-MX" sz="3400" dirty="0" smtClean="0"/>
              <a:t>Dicho de otra manera, hacer de las políticas públicas en general, políticas de igualdad con efecto realmente </a:t>
            </a:r>
            <a:r>
              <a:rPr lang="es-MX" sz="3400" dirty="0" smtClean="0"/>
              <a:t>transformador. </a:t>
            </a:r>
          </a:p>
          <a:p>
            <a:r>
              <a:rPr lang="es-MX" sz="3400" dirty="0" smtClean="0"/>
              <a:t>Que las </a:t>
            </a:r>
            <a:r>
              <a:rPr lang="es-MX" sz="3400" dirty="0" smtClean="0"/>
              <a:t>políticas respondan en su progresiva </a:t>
            </a:r>
            <a:r>
              <a:rPr lang="es-MX" sz="3400" dirty="0" smtClean="0"/>
              <a:t>configuración, </a:t>
            </a:r>
            <a:r>
              <a:rPr lang="es-MX" sz="3400" dirty="0" smtClean="0"/>
              <a:t>a una lógica interna que confluya de manera coherente al logro de la </a:t>
            </a:r>
            <a:r>
              <a:rPr lang="es-MX" sz="3400" i="1" dirty="0" smtClean="0"/>
              <a:t>igualdad total</a:t>
            </a:r>
            <a:r>
              <a:rPr lang="es-MX" sz="3400" dirty="0" smtClean="0"/>
              <a:t>, </a:t>
            </a:r>
            <a:r>
              <a:rPr lang="es-MX" sz="3400" dirty="0" smtClean="0"/>
              <a:t>de </a:t>
            </a:r>
            <a:r>
              <a:rPr lang="es-MX" sz="3400" dirty="0" smtClean="0"/>
              <a:t>derecho y de hecho. </a:t>
            </a:r>
            <a:endParaRPr lang="es-MX" sz="3400" dirty="0" smtClean="0"/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936104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Políticas públicas para igualdad y no discriminación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340768"/>
            <a:ext cx="7890080" cy="5328592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La </a:t>
            </a:r>
            <a:r>
              <a:rPr lang="es-ES" i="1" dirty="0" smtClean="0"/>
              <a:t>institucionalización</a:t>
            </a:r>
            <a:r>
              <a:rPr lang="es-ES" dirty="0" smtClean="0"/>
              <a:t> </a:t>
            </a:r>
            <a:r>
              <a:rPr lang="es-ES" dirty="0" smtClean="0"/>
              <a:t>de esa perspectiva es </a:t>
            </a:r>
            <a:r>
              <a:rPr lang="es-ES" dirty="0" smtClean="0"/>
              <a:t>uno de los mecanismos que propicia las modificaciones necesarias </a:t>
            </a:r>
            <a:r>
              <a:rPr lang="es-ES" dirty="0" smtClean="0"/>
              <a:t>en </a:t>
            </a:r>
            <a:r>
              <a:rPr lang="es-ES" dirty="0" smtClean="0"/>
              <a:t>la cultura y prácticas organizacionales en todas sus etapas: </a:t>
            </a:r>
            <a:endParaRPr lang="es-ES" dirty="0" smtClean="0"/>
          </a:p>
          <a:p>
            <a:pPr lvl="1"/>
            <a:r>
              <a:rPr lang="es-ES" dirty="0" smtClean="0"/>
              <a:t>diseño</a:t>
            </a:r>
            <a:r>
              <a:rPr lang="es-ES" dirty="0" smtClean="0"/>
              <a:t>, </a:t>
            </a:r>
            <a:endParaRPr lang="es-ES" dirty="0" smtClean="0"/>
          </a:p>
          <a:p>
            <a:pPr lvl="1"/>
            <a:r>
              <a:rPr lang="es-ES" dirty="0" smtClean="0"/>
              <a:t>planificación estratégica, </a:t>
            </a:r>
          </a:p>
          <a:p>
            <a:pPr lvl="1"/>
            <a:r>
              <a:rPr lang="es-ES" dirty="0" smtClean="0"/>
              <a:t>asignación presupuestaria, </a:t>
            </a:r>
          </a:p>
          <a:p>
            <a:pPr lvl="1"/>
            <a:r>
              <a:rPr lang="es-ES" dirty="0" smtClean="0"/>
              <a:t>ejecución</a:t>
            </a:r>
            <a:r>
              <a:rPr lang="es-ES" dirty="0" smtClean="0"/>
              <a:t>, </a:t>
            </a:r>
            <a:endParaRPr lang="es-ES" dirty="0" smtClean="0"/>
          </a:p>
          <a:p>
            <a:pPr lvl="1"/>
            <a:r>
              <a:rPr lang="es-ES" dirty="0" smtClean="0"/>
              <a:t>monitoreo</a:t>
            </a:r>
            <a:r>
              <a:rPr lang="es-ES" dirty="0" smtClean="0"/>
              <a:t>, seguimiento y </a:t>
            </a:r>
            <a:r>
              <a:rPr lang="es-ES" dirty="0" smtClean="0"/>
              <a:t>evaluación.  </a:t>
            </a:r>
            <a:endParaRPr lang="es-CR" dirty="0" smtClean="0"/>
          </a:p>
          <a:p>
            <a:r>
              <a:rPr lang="es-MX" dirty="0" smtClean="0"/>
              <a:t>Políticas </a:t>
            </a:r>
            <a:r>
              <a:rPr lang="es-MX" dirty="0" smtClean="0"/>
              <a:t>de Estado y no de gobierno. </a:t>
            </a:r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674056" cy="1008112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Políticas públicas para igualdad y no discriminación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221560"/>
          </a:xfrm>
        </p:spPr>
        <p:txBody>
          <a:bodyPr>
            <a:normAutofit fontScale="92500"/>
          </a:bodyPr>
          <a:lstStyle/>
          <a:p>
            <a:pPr lvl="0"/>
            <a:r>
              <a:rPr lang="es-CR" dirty="0" smtClean="0"/>
              <a:t>El Estado </a:t>
            </a:r>
            <a:r>
              <a:rPr lang="es-CR" sz="2600" dirty="0" smtClean="0"/>
              <a:t>(</a:t>
            </a:r>
            <a:r>
              <a:rPr lang="es-CR" sz="2600" dirty="0" err="1" smtClean="0"/>
              <a:t>Bareiro</a:t>
            </a:r>
            <a:r>
              <a:rPr lang="es-CR" sz="2600" dirty="0" smtClean="0"/>
              <a:t> y Soto, Guzmán, Montaño)</a:t>
            </a:r>
            <a:r>
              <a:rPr lang="es-CR" dirty="0" smtClean="0"/>
              <a:t>: </a:t>
            </a:r>
          </a:p>
          <a:p>
            <a:pPr lvl="1"/>
            <a:r>
              <a:rPr lang="es-CR" dirty="0" smtClean="0"/>
              <a:t>en </a:t>
            </a:r>
            <a:r>
              <a:rPr lang="es-CR" dirty="0" smtClean="0"/>
              <a:t>el debate </a:t>
            </a:r>
            <a:r>
              <a:rPr lang="es-CR" dirty="0" smtClean="0"/>
              <a:t>contemporáneo,  es </a:t>
            </a:r>
            <a:r>
              <a:rPr lang="es-CR" dirty="0" smtClean="0"/>
              <a:t>claro que el paradigma de Estado mínimo está siendo superado y que el rol del Estado ha sido revalorizado. </a:t>
            </a:r>
            <a:endParaRPr lang="es-CR" dirty="0" smtClean="0"/>
          </a:p>
          <a:p>
            <a:pPr lvl="1"/>
            <a:r>
              <a:rPr lang="es-CR" dirty="0" smtClean="0"/>
              <a:t>A </a:t>
            </a:r>
            <a:r>
              <a:rPr lang="es-CR" dirty="0" smtClean="0"/>
              <a:t>inicios de esta década, </a:t>
            </a:r>
            <a:r>
              <a:rPr lang="es-CR" dirty="0" smtClean="0"/>
              <a:t>se </a:t>
            </a:r>
            <a:r>
              <a:rPr lang="es-CR" dirty="0" smtClean="0"/>
              <a:t>enuncian con fuerza los aspectos principales de un modelo de Estado en construcción en la región. </a:t>
            </a:r>
            <a:endParaRPr lang="es-CR" dirty="0" smtClean="0"/>
          </a:p>
          <a:p>
            <a:pPr lvl="1"/>
            <a:r>
              <a:rPr lang="es-CR" dirty="0" smtClean="0"/>
              <a:t>Se </a:t>
            </a:r>
            <a:r>
              <a:rPr lang="es-CR" dirty="0" smtClean="0"/>
              <a:t>habla en la actualidad de un Estado fuerte, si bien esa fortaleza no está vinculada a su envergadura o tamaño, sino </a:t>
            </a:r>
            <a:r>
              <a:rPr lang="es-CR" i="1" dirty="0" smtClean="0"/>
              <a:t>a su fin de garantizar y efectivizar derechos humanos en igualdad y sin ningún tipo de discriminación. </a:t>
            </a:r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792088"/>
          </a:xfrm>
        </p:spPr>
        <p:txBody>
          <a:bodyPr>
            <a:normAutofit fontScale="90000"/>
          </a:bodyPr>
          <a:lstStyle/>
          <a:p>
            <a:r>
              <a:rPr lang="es-MX" sz="4400" dirty="0" smtClean="0"/>
              <a:t>Acciones integrales para la igualdad 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124744"/>
            <a:ext cx="7890080" cy="554461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s-MX" dirty="0" smtClean="0"/>
              <a:t>Igualdad de oportunidades: las oportunidades pertenecen al mundo contingente de los hechos reales, suponen los medios para alcanzar el objetivo de la igualdad (</a:t>
            </a:r>
            <a:r>
              <a:rPr lang="es-MX" sz="2800" dirty="0" err="1" smtClean="0"/>
              <a:t>Sen</a:t>
            </a:r>
            <a:r>
              <a:rPr lang="es-MX" dirty="0" smtClean="0"/>
              <a:t>). 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s-MX" dirty="0" smtClean="0"/>
              <a:t>Igualdad de acceso a las oportunidades.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s-MX" dirty="0" smtClean="0"/>
              <a:t>Igualdad de resultados: que permita la disminución de la brecha entre la igualdad jurídica y la igualdad real o sustantiva. </a:t>
            </a:r>
          </a:p>
          <a:p>
            <a:pPr>
              <a:lnSpc>
                <a:spcPct val="90000"/>
              </a:lnSpc>
              <a:buNone/>
            </a:pPr>
            <a:endParaRPr lang="es-CR" dirty="0" smtClean="0"/>
          </a:p>
          <a:p>
            <a:pPr algn="just">
              <a:buBlip>
                <a:blip r:embed="rId2"/>
              </a:buBlip>
            </a:pPr>
            <a:r>
              <a:rPr lang="es-MX" dirty="0" smtClean="0"/>
              <a:t>Estado en su conjunto y poderes que lo conforman.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Título"/>
          <p:cNvSpPr>
            <a:spLocks noGrp="1"/>
          </p:cNvSpPr>
          <p:nvPr>
            <p:ph type="title"/>
          </p:nvPr>
        </p:nvSpPr>
        <p:spPr>
          <a:xfrm>
            <a:off x="1475656" y="0"/>
            <a:ext cx="7211144" cy="764704"/>
          </a:xfrm>
        </p:spPr>
        <p:txBody>
          <a:bodyPr>
            <a:normAutofit/>
          </a:bodyPr>
          <a:lstStyle/>
          <a:p>
            <a:pPr eaLnBrk="1" hangingPunct="1"/>
            <a:r>
              <a:rPr lang="es-CR" dirty="0" smtClean="0"/>
              <a:t>Últimos aspectos a considerar</a:t>
            </a:r>
            <a:endParaRPr lang="es-CR" dirty="0" smtClean="0"/>
          </a:p>
        </p:txBody>
      </p:sp>
      <p:sp>
        <p:nvSpPr>
          <p:cNvPr id="25603" name="2 Marcador de contenido"/>
          <p:cNvSpPr>
            <a:spLocks noGrp="1"/>
          </p:cNvSpPr>
          <p:nvPr>
            <p:ph idx="1"/>
          </p:nvPr>
        </p:nvSpPr>
        <p:spPr>
          <a:xfrm>
            <a:off x="1043608" y="836712"/>
            <a:ext cx="7920880" cy="5949280"/>
          </a:xfrm>
        </p:spPr>
        <p:txBody>
          <a:bodyPr>
            <a:normAutofit lnSpcReduction="10000"/>
          </a:bodyPr>
          <a:lstStyle/>
          <a:p>
            <a:r>
              <a:rPr lang="es-CR" sz="2700" dirty="0" smtClean="0"/>
              <a:t>Nadie nace demócrata.  </a:t>
            </a:r>
            <a:r>
              <a:rPr lang="es-ES" sz="2700" dirty="0" smtClean="0"/>
              <a:t>Vivir en democracia, ejercer el poder en sentido democrático, ser ciudadana o ciudadano, más que vivencia espontánea, es </a:t>
            </a:r>
            <a:r>
              <a:rPr lang="es-ES" sz="2700" dirty="0" smtClean="0"/>
              <a:t>un aprendizaje (</a:t>
            </a:r>
            <a:r>
              <a:rPr lang="es-ES" sz="2400" dirty="0" err="1" smtClean="0"/>
              <a:t>Massolo</a:t>
            </a:r>
            <a:r>
              <a:rPr lang="es-ES" sz="2700" dirty="0" smtClean="0"/>
              <a:t>). </a:t>
            </a:r>
          </a:p>
          <a:p>
            <a:r>
              <a:rPr lang="es-ES" sz="2700" dirty="0" smtClean="0"/>
              <a:t>D</a:t>
            </a:r>
            <a:r>
              <a:rPr lang="es-ES" sz="2700" dirty="0" smtClean="0"/>
              <a:t>erechos </a:t>
            </a:r>
            <a:r>
              <a:rPr lang="es-ES" sz="2700" dirty="0" smtClean="0"/>
              <a:t>humanos, </a:t>
            </a:r>
            <a:r>
              <a:rPr lang="es-ES" sz="2700" dirty="0" smtClean="0"/>
              <a:t>igualdad </a:t>
            </a:r>
            <a:r>
              <a:rPr lang="es-ES" sz="2700" dirty="0" smtClean="0"/>
              <a:t>y no discriminación, valores y códigos de conducta que deben permear las relaciones humanas en los ámbitos público y </a:t>
            </a:r>
            <a:r>
              <a:rPr lang="es-ES" sz="2700" dirty="0" smtClean="0"/>
              <a:t>privado (implica de-construir lo que mal hemos aprendido).</a:t>
            </a:r>
            <a:r>
              <a:rPr lang="es-ES_tradnl" sz="2800" dirty="0" smtClean="0"/>
              <a:t> Los derechos humanos se hacen efectivos en la medida en que cada quien los respete y contribuya a su </a:t>
            </a:r>
            <a:r>
              <a:rPr lang="es-ES_tradnl" sz="2800" dirty="0" smtClean="0"/>
              <a:t>cumplimiento </a:t>
            </a:r>
            <a:r>
              <a:rPr lang="es-ES_tradnl" sz="2400" dirty="0" smtClean="0"/>
              <a:t>(Torres García).</a:t>
            </a:r>
            <a:endParaRPr lang="es-ES" sz="2400" dirty="0" smtClean="0"/>
          </a:p>
          <a:p>
            <a:r>
              <a:rPr lang="es-CR" sz="2700" dirty="0" smtClean="0"/>
              <a:t>El “poder </a:t>
            </a:r>
            <a:r>
              <a:rPr lang="es-CR" sz="2700" dirty="0" err="1" smtClean="0"/>
              <a:t>poder</a:t>
            </a:r>
            <a:r>
              <a:rPr lang="es-CR" sz="2700" dirty="0" smtClean="0"/>
              <a:t>” (</a:t>
            </a:r>
            <a:r>
              <a:rPr lang="es-CR" sz="2400" dirty="0" smtClean="0"/>
              <a:t>Amorós</a:t>
            </a:r>
            <a:r>
              <a:rPr lang="es-CR" sz="2700" dirty="0" smtClean="0"/>
              <a:t>). ¿Poder para qué? ¿Qué Estado y qué democracia? </a:t>
            </a:r>
            <a:r>
              <a:rPr lang="es-ES" sz="2700" dirty="0" smtClean="0"/>
              <a:t>¿Cómo construir relaciones de igualdad y no discriminación?</a:t>
            </a:r>
          </a:p>
          <a:p>
            <a:pPr eaLnBrk="1" hangingPunct="1"/>
            <a:endParaRPr lang="es-CR" sz="2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Título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499176" cy="93610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CR" dirty="0" smtClean="0"/>
              <a:t>De qué igualdad estamos hablando </a:t>
            </a:r>
            <a:endParaRPr lang="es-CR" dirty="0" smtClean="0"/>
          </a:p>
        </p:txBody>
      </p:sp>
      <p:sp>
        <p:nvSpPr>
          <p:cNvPr id="26627" name="2 Marcador de contenido"/>
          <p:cNvSpPr>
            <a:spLocks noGrp="1"/>
          </p:cNvSpPr>
          <p:nvPr>
            <p:ph idx="1"/>
          </p:nvPr>
        </p:nvSpPr>
        <p:spPr>
          <a:xfrm>
            <a:off x="1259632" y="1196752"/>
            <a:ext cx="7643192" cy="566124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s-MX" sz="3400" dirty="0" smtClean="0"/>
              <a:t>Es </a:t>
            </a:r>
            <a:r>
              <a:rPr lang="es-MX" sz="3400" i="1" dirty="0" err="1" smtClean="0"/>
              <a:t>equipotencia</a:t>
            </a:r>
            <a:r>
              <a:rPr lang="es-MX" sz="3400" dirty="0" smtClean="0"/>
              <a:t> o la capacidad de ejercicio del poder, de contar con la fuerza y los recursos necesarios para la autonomía. </a:t>
            </a:r>
          </a:p>
          <a:p>
            <a:pPr eaLnBrk="1" hangingPunct="1">
              <a:lnSpc>
                <a:spcPct val="90000"/>
              </a:lnSpc>
            </a:pPr>
            <a:r>
              <a:rPr lang="es-MX" sz="3400" dirty="0" smtClean="0"/>
              <a:t>Es </a:t>
            </a:r>
            <a:r>
              <a:rPr lang="es-MX" sz="3400" i="1" dirty="0" smtClean="0"/>
              <a:t>equivalencia</a:t>
            </a:r>
            <a:r>
              <a:rPr lang="es-MX" sz="3400" dirty="0" smtClean="0"/>
              <a:t>: tener el mismo valor en el sentido de no ser considerada ni por debajo, ni por encima del </a:t>
            </a:r>
            <a:r>
              <a:rPr lang="es-MX" sz="3400" dirty="0" smtClean="0"/>
              <a:t>otro u otra.</a:t>
            </a:r>
            <a:endParaRPr lang="es-MX" sz="3400" dirty="0" smtClean="0"/>
          </a:p>
          <a:p>
            <a:pPr eaLnBrk="1" hangingPunct="1">
              <a:lnSpc>
                <a:spcPct val="90000"/>
              </a:lnSpc>
            </a:pPr>
            <a:r>
              <a:rPr lang="es-MX" sz="3400" dirty="0" smtClean="0"/>
              <a:t>Es </a:t>
            </a:r>
            <a:r>
              <a:rPr lang="es-MX" sz="3400" i="1" dirty="0" err="1" smtClean="0"/>
              <a:t>equifonía</a:t>
            </a:r>
            <a:r>
              <a:rPr lang="es-MX" sz="3400" dirty="0" smtClean="0"/>
              <a:t>: posibilidad de emitir una voz que sea escuchada y considerada como portadora de significado, goce y credibilidad.			(</a:t>
            </a:r>
            <a:r>
              <a:rPr lang="es-MX" sz="2800" dirty="0" smtClean="0"/>
              <a:t>Santa Cruz</a:t>
            </a:r>
            <a:r>
              <a:rPr lang="es-MX" sz="3400" dirty="0" smtClean="0"/>
              <a:t>) </a:t>
            </a:r>
            <a:endParaRPr lang="es-ES" sz="3400" dirty="0" smtClean="0"/>
          </a:p>
          <a:p>
            <a:pPr eaLnBrk="1" hangingPunct="1"/>
            <a:endParaRPr lang="es-C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Título"/>
          <p:cNvSpPr>
            <a:spLocks noGrp="1"/>
          </p:cNvSpPr>
          <p:nvPr>
            <p:ph type="title"/>
          </p:nvPr>
        </p:nvSpPr>
        <p:spPr>
          <a:xfrm>
            <a:off x="1547664" y="0"/>
            <a:ext cx="7139136" cy="69269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CR" sz="4000" dirty="0" smtClean="0"/>
              <a:t>Reflexiones finales:</a:t>
            </a:r>
          </a:p>
        </p:txBody>
      </p:sp>
      <p:sp>
        <p:nvSpPr>
          <p:cNvPr id="28675" name="2 Marcador de contenido"/>
          <p:cNvSpPr>
            <a:spLocks noGrp="1"/>
          </p:cNvSpPr>
          <p:nvPr>
            <p:ph idx="1"/>
          </p:nvPr>
        </p:nvSpPr>
        <p:spPr>
          <a:xfrm>
            <a:off x="1115616" y="764704"/>
            <a:ext cx="7848872" cy="5904656"/>
          </a:xfrm>
        </p:spPr>
        <p:txBody>
          <a:bodyPr>
            <a:normAutofit fontScale="92500" lnSpcReduction="10000"/>
          </a:bodyPr>
          <a:lstStyle/>
          <a:p>
            <a:r>
              <a:rPr lang="es-CR" sz="3000" dirty="0" smtClean="0"/>
              <a:t>Igualdad y no discriminación, no son obligaciones que corresponden solo a una </a:t>
            </a:r>
            <a:r>
              <a:rPr lang="es-CR" sz="3000" dirty="0" smtClean="0"/>
              <a:t>parte de </a:t>
            </a:r>
            <a:r>
              <a:rPr lang="es-CR" sz="3000" dirty="0" smtClean="0"/>
              <a:t>la población. Responsabilidad social y compartida en </a:t>
            </a:r>
            <a:r>
              <a:rPr lang="es-CR" sz="3000" dirty="0" smtClean="0"/>
              <a:t>la construcción </a:t>
            </a:r>
            <a:r>
              <a:rPr lang="es-CR" sz="3000" dirty="0" smtClean="0"/>
              <a:t>de una sociedad auténticamente democrática y </a:t>
            </a:r>
            <a:r>
              <a:rPr lang="es-CR" sz="3000" dirty="0" smtClean="0"/>
              <a:t>plural.</a:t>
            </a:r>
          </a:p>
          <a:p>
            <a:r>
              <a:rPr lang="es-MX" sz="2800" dirty="0" smtClean="0"/>
              <a:t>La </a:t>
            </a:r>
            <a:r>
              <a:rPr lang="es-MX" sz="2800" dirty="0" smtClean="0"/>
              <a:t>democracia genérica implica ampliar y consolidar una democracia que busque la igualdad entre mujeres y hombres a partir del reconocimiento de sus especificidades y diferencias, pero sin que estas impliquen la jerarquía de unos sobre otras (</a:t>
            </a:r>
            <a:r>
              <a:rPr lang="es-MX" sz="2400" dirty="0" err="1" smtClean="0"/>
              <a:t>Lagarde</a:t>
            </a:r>
            <a:r>
              <a:rPr lang="es-MX" sz="2800" dirty="0" smtClean="0"/>
              <a:t>).</a:t>
            </a:r>
          </a:p>
          <a:p>
            <a:r>
              <a:rPr lang="es-CR" sz="2800" dirty="0" smtClean="0"/>
              <a:t>El </a:t>
            </a:r>
            <a:r>
              <a:rPr lang="es-CR" sz="2800" dirty="0" smtClean="0"/>
              <a:t>goce y ejercicio pleno de los derechos humanos -en igualdad y no discriminación- remite a: calidad de la democracia y del sistema </a:t>
            </a:r>
            <a:r>
              <a:rPr lang="es-CR" sz="2800" dirty="0" smtClean="0"/>
              <a:t>político;  papel </a:t>
            </a:r>
            <a:r>
              <a:rPr lang="es-CR" sz="2800" dirty="0" smtClean="0"/>
              <a:t>del Estado y sus instituciones en la generación de los mecanismos legales y de política pública para garantizar igualdad.</a:t>
            </a:r>
          </a:p>
          <a:p>
            <a:pPr eaLnBrk="1" hangingPunct="1"/>
            <a:endParaRPr lang="es-CR" sz="3000" dirty="0" smtClean="0"/>
          </a:p>
          <a:p>
            <a:pPr eaLnBrk="1" hangingPunct="1"/>
            <a:endParaRPr lang="es-CR" sz="3000" dirty="0" smtClean="0"/>
          </a:p>
          <a:p>
            <a:pPr eaLnBrk="1" hangingPunct="1"/>
            <a:endParaRPr lang="es-C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98178"/>
          </a:xfrm>
        </p:spPr>
        <p:txBody>
          <a:bodyPr>
            <a:noAutofit/>
          </a:bodyPr>
          <a:lstStyle/>
          <a:p>
            <a:pPr lvl="0"/>
            <a:r>
              <a:rPr lang="es-PY" sz="4400" b="1" i="1" dirty="0" smtClean="0">
                <a:solidFill>
                  <a:schemeClr val="accent2">
                    <a:lumMod val="75000"/>
                  </a:schemeClr>
                </a:solidFill>
              </a:rPr>
              <a:t>Igualdad y no discriminación </a:t>
            </a:r>
            <a:br>
              <a:rPr lang="es-PY" sz="4400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PY" sz="4400" b="1" i="1" dirty="0" smtClean="0">
                <a:solidFill>
                  <a:schemeClr val="accent2">
                    <a:lumMod val="75000"/>
                  </a:schemeClr>
                </a:solidFill>
              </a:rPr>
              <a:t>como horizonte </a:t>
            </a:r>
            <a:endParaRPr lang="es-CR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916832"/>
            <a:ext cx="7312856" cy="44644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R" sz="3600" dirty="0" smtClean="0"/>
              <a:t>	La </a:t>
            </a:r>
            <a:r>
              <a:rPr lang="es-CR" sz="3600" dirty="0" smtClean="0"/>
              <a:t>utopía está en el horizonte. Camino dos pasos, ella se aleja dos pasos y el horizonte se corre diez pasos más allá. </a:t>
            </a:r>
            <a:endParaRPr lang="es-CR" sz="3600" dirty="0" smtClean="0"/>
          </a:p>
          <a:p>
            <a:pPr>
              <a:buNone/>
            </a:pPr>
            <a:r>
              <a:rPr lang="es-CR" sz="3600" dirty="0" smtClean="0"/>
              <a:t>	¿</a:t>
            </a:r>
            <a:r>
              <a:rPr lang="es-CR" sz="3600" dirty="0" smtClean="0"/>
              <a:t>Entonces para que sirve la utopía? Para eso, sirve para </a:t>
            </a:r>
            <a:r>
              <a:rPr lang="es-CR" sz="3600" dirty="0" smtClean="0"/>
              <a:t>caminar.</a:t>
            </a:r>
          </a:p>
          <a:p>
            <a:pPr algn="r">
              <a:buNone/>
            </a:pPr>
            <a:r>
              <a:rPr lang="es-CR" dirty="0" smtClean="0"/>
              <a:t>(Galeano)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386024" cy="1143000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Derechos humanos, igualdad y no discriminación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556792"/>
            <a:ext cx="7818072" cy="530120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CR" dirty="0" smtClean="0"/>
              <a:t>Derechos humanos: códigos de conducta que reúnen valores para la convivencia humana.</a:t>
            </a:r>
          </a:p>
          <a:p>
            <a:pPr>
              <a:lnSpc>
                <a:spcPct val="90000"/>
              </a:lnSpc>
            </a:pPr>
            <a:r>
              <a:rPr lang="es-ES" dirty="0" smtClean="0"/>
              <a:t>Obligaciones del Estado en instrumentos internacionales de </a:t>
            </a:r>
            <a:r>
              <a:rPr lang="es-ES" dirty="0" smtClean="0"/>
              <a:t>DH </a:t>
            </a:r>
            <a:r>
              <a:rPr lang="es-ES" dirty="0" smtClean="0"/>
              <a:t>y en preceptos constitucionales.</a:t>
            </a:r>
          </a:p>
          <a:p>
            <a:pPr>
              <a:lnSpc>
                <a:spcPct val="90000"/>
              </a:lnSpc>
            </a:pPr>
            <a:r>
              <a:rPr lang="es-CR" dirty="0" smtClean="0"/>
              <a:t>Respeto a </a:t>
            </a:r>
            <a:r>
              <a:rPr lang="es-CR" dirty="0" smtClean="0"/>
              <a:t>DH </a:t>
            </a:r>
            <a:r>
              <a:rPr lang="es-CR" dirty="0" smtClean="0"/>
              <a:t>y a sus principios fundamentales de igualdad y no discriminación, </a:t>
            </a:r>
            <a:r>
              <a:rPr lang="es-MX" dirty="0" smtClean="0"/>
              <a:t>base para el desarrollo de una sociedad democrática y la vigencia del Estado de Derecho. </a:t>
            </a:r>
            <a:endParaRPr lang="es-ES" dirty="0" smtClean="0"/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0"/>
            <a:ext cx="7668344" cy="908720"/>
          </a:xfrm>
        </p:spPr>
        <p:txBody>
          <a:bodyPr/>
          <a:lstStyle/>
          <a:p>
            <a:r>
              <a:rPr lang="es-CR" dirty="0" smtClean="0"/>
              <a:t>Puntos de partida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908720"/>
            <a:ext cx="8100392" cy="5832648"/>
          </a:xfrm>
        </p:spPr>
        <p:txBody>
          <a:bodyPr>
            <a:noAutofit/>
          </a:bodyPr>
          <a:lstStyle/>
          <a:p>
            <a:r>
              <a:rPr lang="es-ES" sz="3000" dirty="0" smtClean="0"/>
              <a:t>Alcanzar igualdad jurídica e igualdad </a:t>
            </a:r>
            <a:r>
              <a:rPr lang="es-ES" sz="3000" dirty="0" smtClean="0"/>
              <a:t>real: mayor </a:t>
            </a:r>
            <a:r>
              <a:rPr lang="es-ES" sz="3000" dirty="0" smtClean="0"/>
              <a:t>desafío estriba en </a:t>
            </a:r>
            <a:r>
              <a:rPr lang="es-CR" sz="3000" dirty="0" smtClean="0"/>
              <a:t>paso </a:t>
            </a:r>
            <a:r>
              <a:rPr lang="es-CR" sz="3000" dirty="0" smtClean="0"/>
              <a:t>d</a:t>
            </a:r>
            <a:r>
              <a:rPr lang="es-MX" sz="3000" dirty="0" smtClean="0"/>
              <a:t>e la igualdad formal (</a:t>
            </a:r>
            <a:r>
              <a:rPr lang="es-MX" sz="3000" i="1" dirty="0" smtClean="0"/>
              <a:t>de iure</a:t>
            </a:r>
            <a:r>
              <a:rPr lang="es-MX" sz="3000" dirty="0" smtClean="0"/>
              <a:t>) a la igualdad de hecho o sustantiva (</a:t>
            </a:r>
            <a:r>
              <a:rPr lang="es-MX" sz="3000" i="1" dirty="0" smtClean="0"/>
              <a:t>de facto</a:t>
            </a:r>
            <a:r>
              <a:rPr lang="es-MX" sz="3000" dirty="0" smtClean="0"/>
              <a:t>). </a:t>
            </a:r>
          </a:p>
          <a:p>
            <a:r>
              <a:rPr lang="es-MX" sz="3000" dirty="0" smtClean="0"/>
              <a:t>L</a:t>
            </a:r>
            <a:r>
              <a:rPr lang="es-CR" sz="3000" dirty="0" smtClean="0"/>
              <a:t>a realidad continúa demostrando que el derecho a tener </a:t>
            </a:r>
            <a:r>
              <a:rPr lang="es-CR" sz="3000" dirty="0" smtClean="0"/>
              <a:t>derechos </a:t>
            </a:r>
            <a:r>
              <a:rPr lang="es-CR" sz="2400" dirty="0" smtClean="0"/>
              <a:t>(</a:t>
            </a:r>
            <a:r>
              <a:rPr lang="es-CR" sz="2400" dirty="0" err="1" smtClean="0"/>
              <a:t>Arendt</a:t>
            </a:r>
            <a:r>
              <a:rPr lang="es-CR" sz="2400" dirty="0" smtClean="0"/>
              <a:t>, </a:t>
            </a:r>
            <a:r>
              <a:rPr lang="es-CR" sz="2400" dirty="0" err="1" smtClean="0"/>
              <a:t>Bobbio</a:t>
            </a:r>
            <a:r>
              <a:rPr lang="es-CR" sz="2400" dirty="0" smtClean="0"/>
              <a:t>)</a:t>
            </a:r>
            <a:r>
              <a:rPr lang="es-CR" sz="3000" dirty="0" smtClean="0"/>
              <a:t> es algo conocido en nuestros días, pero no por ello ejercitado a cabalidad. </a:t>
            </a:r>
            <a:endParaRPr lang="es-MX" sz="3000" dirty="0" smtClean="0"/>
          </a:p>
          <a:p>
            <a:r>
              <a:rPr lang="es-ES" sz="3000" dirty="0" smtClean="0"/>
              <a:t>Las discriminaciones y </a:t>
            </a:r>
            <a:r>
              <a:rPr lang="es-ES" sz="3000" dirty="0" smtClean="0"/>
              <a:t>las desigualdades </a:t>
            </a:r>
            <a:r>
              <a:rPr lang="es-ES" sz="3000" dirty="0" smtClean="0"/>
              <a:t>se mantienen en </a:t>
            </a:r>
            <a:r>
              <a:rPr lang="es-ES" sz="3000" dirty="0" smtClean="0"/>
              <a:t>siglo </a:t>
            </a:r>
            <a:r>
              <a:rPr lang="es-ES" sz="3000" dirty="0" smtClean="0"/>
              <a:t>XXI y se profundizan </a:t>
            </a:r>
            <a:r>
              <a:rPr lang="es-ES" sz="3000" dirty="0" smtClean="0"/>
              <a:t>cuando </a:t>
            </a:r>
            <a:r>
              <a:rPr lang="es-ES" sz="3000" dirty="0" smtClean="0"/>
              <a:t>el género se entrecruza </a:t>
            </a:r>
            <a:r>
              <a:rPr lang="es-ES" sz="3000" dirty="0" smtClean="0"/>
              <a:t>con </a:t>
            </a:r>
            <a:r>
              <a:rPr lang="es-ES" sz="3000" dirty="0" smtClean="0"/>
              <a:t>la etnia, la raza, la clase social, la edad</a:t>
            </a:r>
            <a:r>
              <a:rPr lang="es-ES" sz="3000" dirty="0" smtClean="0"/>
              <a:t>... </a:t>
            </a:r>
            <a:endParaRPr lang="es-CR" sz="3000" dirty="0" smtClean="0"/>
          </a:p>
          <a:p>
            <a:endParaRPr lang="es-CR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58032" cy="576064"/>
          </a:xfrm>
        </p:spPr>
        <p:txBody>
          <a:bodyPr>
            <a:normAutofit fontScale="90000"/>
          </a:bodyPr>
          <a:lstStyle/>
          <a:p>
            <a:r>
              <a:rPr lang="es-CR" sz="4400" dirty="0" smtClean="0"/>
              <a:t>¡</a:t>
            </a:r>
            <a:r>
              <a:rPr lang="es-CR" dirty="0" smtClean="0"/>
              <a:t>Atención! </a:t>
            </a:r>
            <a:r>
              <a:rPr lang="es-CR" dirty="0" err="1" smtClean="0"/>
              <a:t>Interseccionalidad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836712"/>
            <a:ext cx="8100392" cy="5832648"/>
          </a:xfrm>
        </p:spPr>
        <p:txBody>
          <a:bodyPr>
            <a:noAutofit/>
          </a:bodyPr>
          <a:lstStyle/>
          <a:p>
            <a:r>
              <a:rPr lang="es-MX" sz="2400" dirty="0" smtClean="0"/>
              <a:t>La </a:t>
            </a:r>
            <a:r>
              <a:rPr lang="es-MX" sz="2400" dirty="0" err="1" smtClean="0"/>
              <a:t>interseccionalidad</a:t>
            </a:r>
            <a:r>
              <a:rPr lang="es-MX" sz="2400" dirty="0" smtClean="0"/>
              <a:t> es un concepto básico para comprender el alcance de las obligaciones generales de los Estados </a:t>
            </a:r>
            <a:r>
              <a:rPr lang="es-MX" sz="2400" dirty="0" smtClean="0"/>
              <a:t>para con la discriminación. </a:t>
            </a:r>
          </a:p>
          <a:p>
            <a:r>
              <a:rPr lang="es-MX" sz="2400" dirty="0" smtClean="0"/>
              <a:t>La </a:t>
            </a:r>
            <a:r>
              <a:rPr lang="es-MX" sz="2400" dirty="0" smtClean="0"/>
              <a:t>discriminación </a:t>
            </a:r>
            <a:r>
              <a:rPr lang="es-MX" sz="2400" dirty="0" smtClean="0"/>
              <a:t>mujeres por </a:t>
            </a:r>
            <a:r>
              <a:rPr lang="es-MX" sz="2400" dirty="0" smtClean="0"/>
              <a:t>motivos de sexo y género está unida de manera indivisible a otros factores que </a:t>
            </a:r>
            <a:r>
              <a:rPr lang="es-MX" sz="2400" dirty="0" smtClean="0"/>
              <a:t>le afectan, </a:t>
            </a:r>
            <a:r>
              <a:rPr lang="es-MX" sz="2400" dirty="0" smtClean="0"/>
              <a:t>como la raza, el origen étnico, la religión o las creencias, la salud, el estatus, la edad, la clase, la casta, la orientación sexual y la identidad de género. </a:t>
            </a:r>
            <a:endParaRPr lang="es-MX" sz="2400" dirty="0" smtClean="0"/>
          </a:p>
          <a:p>
            <a:r>
              <a:rPr lang="es-MX" sz="2400" dirty="0" smtClean="0"/>
              <a:t>Los </a:t>
            </a:r>
            <a:r>
              <a:rPr lang="es-MX" sz="2400" dirty="0" smtClean="0"/>
              <a:t>Estados </a:t>
            </a:r>
            <a:r>
              <a:rPr lang="es-MX" sz="2400" dirty="0" smtClean="0"/>
              <a:t>deben </a:t>
            </a:r>
            <a:r>
              <a:rPr lang="es-MX" sz="2400" dirty="0" smtClean="0"/>
              <a:t>reconocer y prohibir en sus instrumentos jurídicos estas formas entrecruzadas de discriminación y su impacto negativo combinado en las mujeres afectadas. </a:t>
            </a:r>
            <a:endParaRPr lang="es-MX" sz="2400" dirty="0" smtClean="0"/>
          </a:p>
          <a:p>
            <a:r>
              <a:rPr lang="es-MX" sz="2400" dirty="0" smtClean="0"/>
              <a:t>También </a:t>
            </a:r>
            <a:r>
              <a:rPr lang="es-MX" sz="2400" dirty="0" smtClean="0"/>
              <a:t>deben aprobar y poner en práctica políticas y programas para eliminar estas </a:t>
            </a:r>
            <a:r>
              <a:rPr lang="es-MX" sz="2400" dirty="0" smtClean="0"/>
              <a:t>situaciones; cuando </a:t>
            </a:r>
            <a:r>
              <a:rPr lang="es-MX" sz="2400" dirty="0" smtClean="0"/>
              <a:t>corresponda, adoptar medidas especiales de carácter </a:t>
            </a:r>
            <a:r>
              <a:rPr lang="es-MX" sz="2400" dirty="0" smtClean="0"/>
              <a:t>temporal </a:t>
            </a:r>
            <a:r>
              <a:rPr lang="es-MX" sz="2200" dirty="0" smtClean="0"/>
              <a:t>(RG 28, Comité CEDAW).</a:t>
            </a:r>
            <a:r>
              <a:rPr lang="es-MX" sz="2200" dirty="0" smtClean="0"/>
              <a:t> </a:t>
            </a:r>
            <a:endParaRPr lang="es-CR" sz="2200" dirty="0" smtClean="0"/>
          </a:p>
          <a:p>
            <a:endParaRPr lang="es-C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86024" cy="864096"/>
          </a:xfrm>
        </p:spPr>
        <p:txBody>
          <a:bodyPr/>
          <a:lstStyle/>
          <a:p>
            <a:r>
              <a:rPr lang="es-CR" dirty="0" smtClean="0"/>
              <a:t>La democracia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052736"/>
            <a:ext cx="7818072" cy="5616624"/>
          </a:xfrm>
        </p:spPr>
        <p:txBody>
          <a:bodyPr>
            <a:normAutofit fontScale="77500" lnSpcReduction="20000"/>
          </a:bodyPr>
          <a:lstStyle/>
          <a:p>
            <a:r>
              <a:rPr lang="es-CR" sz="3700" dirty="0" smtClean="0"/>
              <a:t>Debate contemporáneo sobre democracia, centra su atención en la capacidad o incapacidad del sistema político para: </a:t>
            </a:r>
          </a:p>
          <a:p>
            <a:pPr lvl="1"/>
            <a:r>
              <a:rPr lang="es-CR" sz="3700" i="1" dirty="0" smtClean="0"/>
              <a:t>gestionar</a:t>
            </a:r>
            <a:r>
              <a:rPr lang="es-CR" sz="3700" b="1" dirty="0" smtClean="0"/>
              <a:t> </a:t>
            </a:r>
            <a:r>
              <a:rPr lang="es-CR" sz="3700" dirty="0" smtClean="0"/>
              <a:t>y </a:t>
            </a:r>
            <a:r>
              <a:rPr lang="es-CR" sz="3700" i="1" dirty="0" smtClean="0"/>
              <a:t>representar</a:t>
            </a:r>
            <a:r>
              <a:rPr lang="es-CR" sz="3700" dirty="0" smtClean="0"/>
              <a:t> intereses y necesidades de la población considerando su diversidad;  </a:t>
            </a:r>
          </a:p>
          <a:p>
            <a:pPr lvl="1"/>
            <a:r>
              <a:rPr lang="es-CR" sz="3700" i="1" dirty="0" smtClean="0"/>
              <a:t>neutralizar</a:t>
            </a:r>
            <a:r>
              <a:rPr lang="es-CR" sz="3700" dirty="0" smtClean="0"/>
              <a:t> las expresiones históricas estructurales de desigualdad y de discriminación hacia amplios sectores poblacionales. </a:t>
            </a:r>
          </a:p>
          <a:p>
            <a:r>
              <a:rPr lang="es-CR" sz="3700" dirty="0" smtClean="0"/>
              <a:t>Uno de los aspectos centrales en discusión, se relaciona con el goce y ejercicio pleno de derechos por parte de las diversidades sociales, partiendo del hecho que </a:t>
            </a:r>
            <a:r>
              <a:rPr lang="es-CR" sz="3700" i="1" dirty="0" smtClean="0"/>
              <a:t>la diferencia no debe suponer desigualdad.</a:t>
            </a:r>
            <a:r>
              <a:rPr lang="es-CR" sz="3700" dirty="0" smtClean="0"/>
              <a:t> </a:t>
            </a:r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052736"/>
          </a:xfrm>
        </p:spPr>
        <p:txBody>
          <a:bodyPr/>
          <a:lstStyle/>
          <a:p>
            <a:r>
              <a:rPr lang="es-CR" dirty="0" smtClean="0"/>
              <a:t>La democracia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980728"/>
            <a:ext cx="7890080" cy="5688632"/>
          </a:xfrm>
        </p:spPr>
        <p:txBody>
          <a:bodyPr>
            <a:normAutofit fontScale="85000" lnSpcReduction="20000"/>
          </a:bodyPr>
          <a:lstStyle/>
          <a:p>
            <a:r>
              <a:rPr lang="es-CR" sz="3100" dirty="0" smtClean="0"/>
              <a:t>Sistema inclusivo por excelencia. </a:t>
            </a:r>
          </a:p>
          <a:p>
            <a:r>
              <a:rPr lang="es-CR" sz="3100" dirty="0" smtClean="0"/>
              <a:t>Regla </a:t>
            </a:r>
            <a:r>
              <a:rPr lang="es-CR" sz="3100" dirty="0" smtClean="0"/>
              <a:t>de la democracia: distribución y reconocimiento de poderes, recursos y oportunidades para todos los seres humanos</a:t>
            </a:r>
            <a:r>
              <a:rPr lang="es-CR" sz="3100" dirty="0" smtClean="0"/>
              <a:t>.</a:t>
            </a:r>
          </a:p>
          <a:p>
            <a:r>
              <a:rPr lang="es-CR" sz="3100" dirty="0" smtClean="0"/>
              <a:t>Las personas, más allá de sus diferencias, son igualmente dignas de consideración y </a:t>
            </a:r>
            <a:r>
              <a:rPr lang="es-CR" sz="3100" dirty="0" smtClean="0"/>
              <a:t>respeto </a:t>
            </a:r>
            <a:r>
              <a:rPr lang="es-CR" sz="2800" dirty="0" smtClean="0"/>
              <a:t>(</a:t>
            </a:r>
            <a:r>
              <a:rPr lang="es-CR" sz="2800" dirty="0" err="1" smtClean="0"/>
              <a:t>O’Donnel</a:t>
            </a:r>
            <a:r>
              <a:rPr lang="es-CR" sz="2800" dirty="0" smtClean="0"/>
              <a:t>). </a:t>
            </a:r>
            <a:endParaRPr lang="es-CR" sz="2800" dirty="0" smtClean="0"/>
          </a:p>
          <a:p>
            <a:r>
              <a:rPr lang="es-CR" sz="3100" dirty="0" smtClean="0"/>
              <a:t>La </a:t>
            </a:r>
            <a:r>
              <a:rPr lang="es-CR" sz="3100" dirty="0" smtClean="0"/>
              <a:t>reducción del “déficit democrático” </a:t>
            </a:r>
            <a:r>
              <a:rPr lang="es-CR" sz="3100" dirty="0" smtClean="0"/>
              <a:t>implica:</a:t>
            </a:r>
          </a:p>
          <a:p>
            <a:pPr lvl="1"/>
            <a:r>
              <a:rPr lang="es-CR" sz="2900" dirty="0" smtClean="0"/>
              <a:t>la </a:t>
            </a:r>
            <a:r>
              <a:rPr lang="es-CR" sz="2900" dirty="0" smtClean="0"/>
              <a:t>eliminación de la ausencia o </a:t>
            </a:r>
            <a:r>
              <a:rPr lang="es-CR" sz="2900" dirty="0" smtClean="0"/>
              <a:t>sub-representación,</a:t>
            </a:r>
          </a:p>
          <a:p>
            <a:pPr lvl="1"/>
            <a:r>
              <a:rPr lang="es-CR" sz="2900" dirty="0" smtClean="0"/>
              <a:t>la promoción/protección de derechos en igualdad y no discriminación,</a:t>
            </a:r>
          </a:p>
          <a:p>
            <a:pPr lvl="1"/>
            <a:r>
              <a:rPr lang="es-CR" sz="2900" dirty="0" smtClean="0"/>
              <a:t>de </a:t>
            </a:r>
            <a:r>
              <a:rPr lang="es-CR" sz="2900" dirty="0" smtClean="0"/>
              <a:t>sectores o poblaciones históricamente </a:t>
            </a:r>
            <a:r>
              <a:rPr lang="es-CR" sz="2900" dirty="0" smtClean="0"/>
              <a:t>excluidas   -como </a:t>
            </a:r>
            <a:r>
              <a:rPr lang="es-CR" sz="2900" dirty="0" smtClean="0"/>
              <a:t>los pueblos indígenas o la población </a:t>
            </a:r>
            <a:r>
              <a:rPr lang="es-CR" sz="2900" dirty="0" err="1" smtClean="0"/>
              <a:t>afrodescendiente</a:t>
            </a:r>
            <a:r>
              <a:rPr lang="es-CR" sz="2900" dirty="0" smtClean="0"/>
              <a:t> o las </a:t>
            </a:r>
            <a:r>
              <a:rPr lang="es-CR" sz="2900" dirty="0" smtClean="0"/>
              <a:t>mujeres- </a:t>
            </a:r>
            <a:r>
              <a:rPr lang="es-CR" sz="2900" dirty="0" smtClean="0"/>
              <a:t>últimas que forman parte de todos los colectivos sociales y representan la mitad de la humanidad </a:t>
            </a:r>
            <a:r>
              <a:rPr lang="es-CR" sz="2700" dirty="0" smtClean="0"/>
              <a:t>(Torres García)</a:t>
            </a:r>
            <a:r>
              <a:rPr lang="es-CR" sz="2900" dirty="0" smtClean="0"/>
              <a:t>. </a:t>
            </a:r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0"/>
            <a:ext cx="7746064" cy="980728"/>
          </a:xfrm>
        </p:spPr>
        <p:txBody>
          <a:bodyPr>
            <a:noAutofit/>
          </a:bodyPr>
          <a:lstStyle/>
          <a:p>
            <a:r>
              <a:rPr lang="es-CR" sz="3200" dirty="0" smtClean="0"/>
              <a:t>Medidas de acción </a:t>
            </a:r>
            <a:r>
              <a:rPr lang="es-CR" sz="3200" dirty="0" smtClean="0"/>
              <a:t>afirmativa: mecanismo de </a:t>
            </a:r>
            <a:r>
              <a:rPr lang="es-CR" sz="3200" dirty="0" smtClean="0"/>
              <a:t>diferenciación para la igualdad </a:t>
            </a:r>
            <a:endParaRPr lang="es-C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980728"/>
            <a:ext cx="8244408" cy="5877272"/>
          </a:xfrm>
        </p:spPr>
        <p:txBody>
          <a:bodyPr>
            <a:noAutofit/>
          </a:bodyPr>
          <a:lstStyle/>
          <a:p>
            <a:r>
              <a:rPr lang="es-MX" sz="2300" i="1" dirty="0" smtClean="0"/>
              <a:t>Medidas </a:t>
            </a:r>
            <a:r>
              <a:rPr lang="es-MX" sz="2300" i="1" dirty="0" smtClean="0"/>
              <a:t>especiales de carácter temporal </a:t>
            </a:r>
            <a:r>
              <a:rPr lang="es-MX" sz="2300" dirty="0" smtClean="0"/>
              <a:t>encaminadas a acelerar la igualdad de </a:t>
            </a:r>
            <a:r>
              <a:rPr lang="es-MX" sz="2300" dirty="0" smtClean="0"/>
              <a:t>facto</a:t>
            </a:r>
            <a:r>
              <a:rPr lang="es-MX" sz="2300" i="1" dirty="0" smtClean="0"/>
              <a:t>…</a:t>
            </a:r>
            <a:r>
              <a:rPr lang="es-CR" sz="2300" dirty="0" smtClean="0"/>
              <a:t>de ningún modo entrañará, como consecuencia, el mantenimiento de normas desiguales o separadas; estas medidas cesarán cuando se hayan alcanzado los objetivos de igualdad de oportunidad y </a:t>
            </a:r>
            <a:r>
              <a:rPr lang="es-CR" sz="2300" dirty="0" smtClean="0"/>
              <a:t>trato (Convención CEDAW, art. 4; RG 25 Comité CEDAW).</a:t>
            </a:r>
          </a:p>
          <a:p>
            <a:r>
              <a:rPr lang="es-MX" sz="2300" dirty="0" smtClean="0"/>
              <a:t>Pueden establecerse distinciones, basadas en desigualdades de hecho, que constituyen un instrumento para la protección de quienes deban ser </a:t>
            </a:r>
            <a:r>
              <a:rPr lang="es-MX" sz="2300" dirty="0" smtClean="0"/>
              <a:t>protegidos… No </a:t>
            </a:r>
            <a:r>
              <a:rPr lang="es-MX" sz="2300" dirty="0" smtClean="0"/>
              <a:t>habrá discriminación, si una distinción de tratamiento está orientada legítimamente (sin fines arbitrarios o caprichosos), es decir, si no conduce a situaciones contrarias a la </a:t>
            </a:r>
            <a:r>
              <a:rPr lang="es-MX" sz="2300" dirty="0" smtClean="0"/>
              <a:t>justicia (</a:t>
            </a:r>
            <a:r>
              <a:rPr lang="es-MX" sz="2300" dirty="0" err="1" smtClean="0"/>
              <a:t>CorteIDH</a:t>
            </a:r>
            <a:r>
              <a:rPr lang="es-MX" sz="2300" dirty="0" smtClean="0"/>
              <a:t>, OC 4 y OC 18).</a:t>
            </a:r>
          </a:p>
          <a:p>
            <a:r>
              <a:rPr lang="es-MX" sz="2300" dirty="0" smtClean="0"/>
              <a:t>La más común: </a:t>
            </a:r>
            <a:r>
              <a:rPr lang="es-MX" sz="2300" i="1" dirty="0" smtClean="0"/>
              <a:t>cuota</a:t>
            </a:r>
            <a:r>
              <a:rPr lang="es-MX" sz="2300" dirty="0" smtClean="0"/>
              <a:t>, como un mecanismo correctivo con el fin de disminuir/corregir una situación de desigualdad y discriminación. </a:t>
            </a:r>
            <a:r>
              <a:rPr lang="es-CR" sz="2300" dirty="0" smtClean="0"/>
              <a:t>Tiene </a:t>
            </a:r>
            <a:r>
              <a:rPr lang="es-CR" sz="2300" dirty="0" smtClean="0"/>
              <a:t>una aplicación concreta y </a:t>
            </a:r>
            <a:r>
              <a:rPr lang="es-CR" sz="2300" dirty="0" smtClean="0"/>
              <a:t>puede </a:t>
            </a:r>
            <a:r>
              <a:rPr lang="es-CR" sz="2300" dirty="0" smtClean="0"/>
              <a:t>ser </a:t>
            </a:r>
            <a:r>
              <a:rPr lang="es-CR" sz="2300" dirty="0" smtClean="0"/>
              <a:t>comprobada, evaluada </a:t>
            </a:r>
            <a:r>
              <a:rPr lang="es-CR" sz="2300" dirty="0" smtClean="0"/>
              <a:t>y </a:t>
            </a:r>
            <a:r>
              <a:rPr lang="es-CR" sz="2300" dirty="0" smtClean="0"/>
              <a:t>medida.</a:t>
            </a:r>
            <a:endParaRPr lang="es-MX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674056" cy="720080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Ejemplos de acciones afirmativas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980728"/>
            <a:ext cx="7890080" cy="5616624"/>
          </a:xfrm>
        </p:spPr>
        <p:txBody>
          <a:bodyPr>
            <a:normAutofit fontScale="92500" lnSpcReduction="20000"/>
          </a:bodyPr>
          <a:lstStyle/>
          <a:p>
            <a:r>
              <a:rPr lang="es-CR" sz="3500" dirty="0" smtClean="0"/>
              <a:t>Contratación de población </a:t>
            </a:r>
            <a:r>
              <a:rPr lang="es-CR" sz="3500" dirty="0" err="1" smtClean="0"/>
              <a:t>afrodescendiente</a:t>
            </a:r>
            <a:r>
              <a:rPr lang="es-CR" sz="3500" dirty="0" smtClean="0"/>
              <a:t> y de “minorías” por parte de las empresas; cuotas y becas para admisión a universidades, con sistema de incentivos, como financiamiento público (Estados Unidos).</a:t>
            </a:r>
          </a:p>
          <a:p>
            <a:r>
              <a:rPr lang="es-CR" sz="3500" dirty="0" smtClean="0"/>
              <a:t>Cuotas de admisión en universidades públicas de estudiantes egresados de escuelas públicas (Brasil). </a:t>
            </a:r>
          </a:p>
          <a:p>
            <a:r>
              <a:rPr lang="es-CR" sz="3500" dirty="0" smtClean="0"/>
              <a:t>Inclusión en el sistema electoral de cuotas para incremento participación y representación política de las mujeres en los puestos de elección popular. </a:t>
            </a:r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0"/>
            <a:ext cx="7602048" cy="836712"/>
          </a:xfrm>
        </p:spPr>
        <p:txBody>
          <a:bodyPr>
            <a:noAutofit/>
          </a:bodyPr>
          <a:lstStyle/>
          <a:p>
            <a:r>
              <a:rPr lang="es-CR" sz="3300" dirty="0" smtClean="0"/>
              <a:t>Sobre el salto cualitativo de cuota a paridad</a:t>
            </a:r>
            <a:endParaRPr lang="es-CR" sz="33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836712"/>
            <a:ext cx="7992888" cy="5832648"/>
          </a:xfrm>
        </p:spPr>
        <p:txBody>
          <a:bodyPr>
            <a:normAutofit fontScale="40000" lnSpcReduction="20000"/>
          </a:bodyPr>
          <a:lstStyle/>
          <a:p>
            <a:r>
              <a:rPr lang="es-CR" sz="6500" dirty="0" smtClean="0"/>
              <a:t>Derechos políticos: la </a:t>
            </a:r>
            <a:r>
              <a:rPr lang="es-CR" sz="6500" dirty="0" smtClean="0"/>
              <a:t>condición ciudadana mediante el sufragio, le permitió a las mujeres el </a:t>
            </a:r>
            <a:r>
              <a:rPr lang="es-CR" sz="6500" i="1" dirty="0" smtClean="0"/>
              <a:t>ingreso nominal </a:t>
            </a:r>
            <a:r>
              <a:rPr lang="es-CR" sz="6500" dirty="0" smtClean="0"/>
              <a:t>al mundo de la vida pública, al espacio de lo </a:t>
            </a:r>
            <a:r>
              <a:rPr lang="es-CR" sz="6500" dirty="0" smtClean="0"/>
              <a:t>político. Pero alcanzar </a:t>
            </a:r>
            <a:r>
              <a:rPr lang="es-CR" sz="6500" dirty="0" smtClean="0"/>
              <a:t>el reconocimiento jurídico y social del derecho a elegir, </a:t>
            </a:r>
            <a:r>
              <a:rPr lang="es-CR" sz="6500" i="1" dirty="0" smtClean="0"/>
              <a:t>no significó el mismo efecto en derecho a acceder y participar </a:t>
            </a:r>
            <a:r>
              <a:rPr lang="es-CR" sz="6500" dirty="0" smtClean="0"/>
              <a:t>en la </a:t>
            </a:r>
            <a:r>
              <a:rPr lang="es-CR" sz="6500" i="1" dirty="0" smtClean="0"/>
              <a:t>dirección</a:t>
            </a:r>
            <a:r>
              <a:rPr lang="es-CR" sz="6500" dirty="0" smtClean="0"/>
              <a:t> de los </a:t>
            </a:r>
            <a:r>
              <a:rPr lang="es-CR" sz="6500" i="1" dirty="0" smtClean="0"/>
              <a:t>asuntos públicos</a:t>
            </a:r>
            <a:r>
              <a:rPr lang="es-CR" sz="6500" dirty="0" smtClean="0"/>
              <a:t>.</a:t>
            </a:r>
          </a:p>
          <a:p>
            <a:r>
              <a:rPr lang="es-MX" sz="6500" dirty="0" smtClean="0"/>
              <a:t>A diferencia de la </a:t>
            </a:r>
            <a:r>
              <a:rPr lang="es-MX" sz="6500" dirty="0" smtClean="0"/>
              <a:t>cuota (medida </a:t>
            </a:r>
            <a:r>
              <a:rPr lang="es-MX" sz="6500" dirty="0" smtClean="0"/>
              <a:t>temporal de </a:t>
            </a:r>
            <a:r>
              <a:rPr lang="es-MX" sz="6500" dirty="0" smtClean="0"/>
              <a:t>ajuste con objetivo de reducir sub-representación </a:t>
            </a:r>
            <a:r>
              <a:rPr lang="es-MX" sz="6500" dirty="0" smtClean="0"/>
              <a:t>de las mujeres en la </a:t>
            </a:r>
            <a:r>
              <a:rPr lang="es-MX" sz="6500" dirty="0" smtClean="0"/>
              <a:t>política), </a:t>
            </a:r>
            <a:r>
              <a:rPr lang="es-MX" sz="6500" dirty="0" smtClean="0"/>
              <a:t>la</a:t>
            </a:r>
            <a:r>
              <a:rPr lang="es-MX" sz="6500" i="1" dirty="0" smtClean="0"/>
              <a:t> </a:t>
            </a:r>
            <a:r>
              <a:rPr lang="es-MX" sz="6500" dirty="0" smtClean="0"/>
              <a:t>paridad</a:t>
            </a:r>
            <a:r>
              <a:rPr lang="es-MX" sz="6500" i="1" dirty="0" smtClean="0"/>
              <a:t> es una medida definitiva </a:t>
            </a:r>
            <a:r>
              <a:rPr lang="es-MX" sz="6500" dirty="0" smtClean="0"/>
              <a:t>que busca</a:t>
            </a:r>
            <a:r>
              <a:rPr lang="es-MX" sz="6500" i="1" dirty="0" smtClean="0"/>
              <a:t> compartir el poder político </a:t>
            </a:r>
            <a:r>
              <a:rPr lang="es-MX" sz="6500" dirty="0" smtClean="0"/>
              <a:t>entre mujeres y </a:t>
            </a:r>
            <a:r>
              <a:rPr lang="es-MX" sz="6500" dirty="0" smtClean="0"/>
              <a:t>hombres</a:t>
            </a:r>
            <a:r>
              <a:rPr lang="es-MX" sz="6500" i="1" dirty="0" smtClean="0"/>
              <a:t>. </a:t>
            </a:r>
            <a:r>
              <a:rPr lang="es-MX" sz="6500" dirty="0" smtClean="0"/>
              <a:t>Paridad </a:t>
            </a:r>
            <a:r>
              <a:rPr lang="es-MX" sz="6500" i="1" dirty="0" smtClean="0"/>
              <a:t>no es cuota mayor </a:t>
            </a:r>
            <a:r>
              <a:rPr lang="es-MX" sz="6500" dirty="0" smtClean="0"/>
              <a:t>a favor mujeres</a:t>
            </a:r>
            <a:r>
              <a:rPr lang="es-MX" sz="6500" i="1" dirty="0" smtClean="0"/>
              <a:t>, </a:t>
            </a:r>
            <a:r>
              <a:rPr lang="es-MX" sz="6500" dirty="0" smtClean="0"/>
              <a:t>es la expresión más amplia de</a:t>
            </a:r>
            <a:r>
              <a:rPr lang="es-MX" sz="6500" i="1" dirty="0" smtClean="0"/>
              <a:t> </a:t>
            </a:r>
            <a:r>
              <a:rPr lang="es-MX" sz="6500" i="1" dirty="0" smtClean="0"/>
              <a:t>universalidad</a:t>
            </a:r>
            <a:r>
              <a:rPr lang="es-MX" sz="6500" dirty="0" smtClean="0"/>
              <a:t> </a:t>
            </a:r>
            <a:r>
              <a:rPr lang="es-MX" sz="6500" dirty="0" smtClean="0"/>
              <a:t>e instrumento </a:t>
            </a:r>
            <a:r>
              <a:rPr lang="es-MX" sz="6500" dirty="0" smtClean="0"/>
              <a:t>de </a:t>
            </a:r>
            <a:r>
              <a:rPr lang="es-MX" sz="6500" i="1" dirty="0" smtClean="0"/>
              <a:t>reivindicación </a:t>
            </a:r>
            <a:r>
              <a:rPr lang="es-MX" sz="6500" dirty="0" smtClean="0"/>
              <a:t>del derecho a la igualdad </a:t>
            </a:r>
            <a:r>
              <a:rPr lang="es-MX" sz="6500" dirty="0" smtClean="0"/>
              <a:t>y no discriminación </a:t>
            </a:r>
            <a:r>
              <a:rPr lang="es-MX" sz="5500" dirty="0" smtClean="0"/>
              <a:t>(</a:t>
            </a:r>
            <a:r>
              <a:rPr lang="es-MX" sz="5500" dirty="0" smtClean="0"/>
              <a:t>Marques-Pereira). </a:t>
            </a:r>
            <a:endParaRPr lang="es-MX" sz="5500" dirty="0" smtClean="0"/>
          </a:p>
          <a:p>
            <a:r>
              <a:rPr lang="es-MX" sz="6500" dirty="0" smtClean="0"/>
              <a:t>Cuota electoral o paridad, producto de búsqueda de mecanismos para superar d</a:t>
            </a:r>
            <a:r>
              <a:rPr lang="es-MX" sz="6500" i="1" dirty="0" smtClean="0"/>
              <a:t>éficits democráticos en la representación </a:t>
            </a:r>
            <a:r>
              <a:rPr lang="es-MX" sz="5500" dirty="0" smtClean="0"/>
              <a:t>(Torres García)</a:t>
            </a:r>
            <a:r>
              <a:rPr lang="es-MX" sz="5500" i="1" dirty="0" smtClean="0"/>
              <a:t>.  </a:t>
            </a:r>
            <a:r>
              <a:rPr lang="es-MX" sz="7000" dirty="0" smtClean="0">
                <a:solidFill>
                  <a:srgbClr val="C00000"/>
                </a:solidFill>
              </a:rPr>
              <a:t>OJO: </a:t>
            </a:r>
            <a:r>
              <a:rPr lang="es-MX" sz="7000" i="1" dirty="0" smtClean="0">
                <a:solidFill>
                  <a:srgbClr val="C00000"/>
                </a:solidFill>
              </a:rPr>
              <a:t>solas no bastan</a:t>
            </a:r>
            <a:endParaRPr lang="es-CR" sz="7000" dirty="0" smtClean="0"/>
          </a:p>
          <a:p>
            <a:pPr algn="just"/>
            <a:endParaRPr lang="es-MX" sz="6300" dirty="0" smtClean="0"/>
          </a:p>
          <a:p>
            <a:pPr algn="just"/>
            <a:endParaRPr lang="es-MX" sz="3600" dirty="0" smtClean="0"/>
          </a:p>
          <a:p>
            <a:pPr algn="just"/>
            <a:endParaRPr lang="es-CR" sz="3600" dirty="0" smtClean="0"/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4397</TotalTime>
  <Words>1730</Words>
  <Application>Microsoft Office PowerPoint</Application>
  <PresentationFormat>Carta (216 x 279 mm)</PresentationFormat>
  <Paragraphs>103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Solsticio</vt:lpstr>
      <vt:lpstr> </vt:lpstr>
      <vt:lpstr>Derechos humanos, igualdad y no discriminación</vt:lpstr>
      <vt:lpstr>Puntos de partida</vt:lpstr>
      <vt:lpstr>¡Atención! Interseccionalidad</vt:lpstr>
      <vt:lpstr>La democracia</vt:lpstr>
      <vt:lpstr>La democracia</vt:lpstr>
      <vt:lpstr>Medidas de acción afirmativa: mecanismo de diferenciación para la igualdad </vt:lpstr>
      <vt:lpstr>Ejemplos de acciones afirmativas</vt:lpstr>
      <vt:lpstr>Sobre el salto cualitativo de cuota a paridad</vt:lpstr>
      <vt:lpstr>Políticas públicas para igualdad y no discriminación</vt:lpstr>
      <vt:lpstr>Políticas públicas para igualdad y no discriminación</vt:lpstr>
      <vt:lpstr>Políticas públicas para igualdad y no discriminación</vt:lpstr>
      <vt:lpstr>Políticas públicas para igualdad y no discriminación</vt:lpstr>
      <vt:lpstr>Acciones integrales para la igualdad </vt:lpstr>
      <vt:lpstr>Últimos aspectos a considerar</vt:lpstr>
      <vt:lpstr>De qué igualdad estamos hablando </vt:lpstr>
      <vt:lpstr>Reflexiones finales:</vt:lpstr>
      <vt:lpstr>Igualdad y no discriminación  como horizonte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Congreso Internacional Universitario “Género, feminismos y diversidades”</dc:title>
  <dc:creator>Isabel</dc:creator>
  <cp:lastModifiedBy>Isabel</cp:lastModifiedBy>
  <cp:revision>242</cp:revision>
  <dcterms:created xsi:type="dcterms:W3CDTF">2011-06-20T02:59:55Z</dcterms:created>
  <dcterms:modified xsi:type="dcterms:W3CDTF">2014-09-30T12:59:52Z</dcterms:modified>
</cp:coreProperties>
</file>